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71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72" r:id="rId10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DE"/>
    <a:srgbClr val="EB5E4C"/>
    <a:srgbClr val="F8E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/>
    <p:restoredTop sz="85238"/>
  </p:normalViewPr>
  <p:slideViewPr>
    <p:cSldViewPr snapToGrid="0">
      <p:cViewPr varScale="1">
        <p:scale>
          <a:sx n="108" d="100"/>
          <a:sy n="108" d="100"/>
        </p:scale>
        <p:origin x="1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B9C7E-4327-8A4A-9485-41EC958D79D6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23A99-9B7B-8646-B1A2-84DD4CCCCA8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8659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3E6F-143F-0EEC-A659-3173F477C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FB1C4-7497-C0E4-4768-637804D7E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DE9FE-B693-1101-C703-023A15C15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DD660-3EB0-7232-210B-663FA9B66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111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0A482-38F3-44A2-F2C4-2DBDC804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4B4AA-1566-F13B-A412-3896FA315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E6431-0F01-632D-29E2-593857A61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Eukaryota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Celler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flercelliga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varelser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människa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djur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GB" sz="1800" b="0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uppbyggda</a:t>
            </a:r>
            <a:r>
              <a:rPr lang="en-GB" sz="1800" b="0" i="0" u="none" strike="noStrike" dirty="0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av. 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43A0E-2679-330E-C556-35222E67E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4952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5C2D5-ED33-D45F-2446-EF891BF31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1179D-1544-8371-AF2D-EC7953250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99AEB-9A33-9D2B-2D9C-56BD21272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None/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cell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både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skapa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exakta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kopior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sig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själv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också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utvecklas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till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olika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specialiserade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kroppen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exempelvis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hjärtmuskelceller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blodceller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nervceller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insulintillverkande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E1BE2-BC4A-8C86-806D-EBD53991C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0370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1A9C1-CBBB-FBA4-8EAA-CEBFE9E2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DC9EB-8D44-E25C-97FD-B05056145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519A1-ED61-4E2D-6B43-8EEE408E6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None/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Blodstamcell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I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benmärgen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finns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blodstamceller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som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kan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utvecklas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till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röda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och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vita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blodkroppar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.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42C9E-8A76-CB97-8A13-BB25D4E91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1320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1AC16-DCD3-7F8C-D30C-D55892075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22E27-9EC4-59B8-D75A-48CDF5671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D2BFFA-396A-0A4D-228A-27DF5BEDF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None/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Tobiasregistret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Det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svenska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registret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som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samlar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givare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av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 </a:t>
            </a:r>
            <a:r>
              <a:rPr lang="en-GB" sz="2800" b="0" i="0" dirty="0" err="1">
                <a:solidFill>
                  <a:srgbClr val="D1D2D3"/>
                </a:solidFill>
                <a:effectLst/>
                <a:latin typeface="Slack-Lato"/>
              </a:rPr>
              <a:t>blodstamceller</a:t>
            </a:r>
            <a:r>
              <a:rPr lang="en-GB" sz="2800" b="0" i="0" dirty="0">
                <a:solidFill>
                  <a:srgbClr val="D1D2D3"/>
                </a:solidFill>
                <a:effectLst/>
                <a:latin typeface="Slack-Lato"/>
              </a:rPr>
              <a:t>.</a:t>
            </a: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D4F8E-F6CB-22C5-4B70-F535040CD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7075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8D634-E8E9-40B9-628E-4EB8F621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7A2CA9-0A4E-069E-853B-66D12E95A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D12A8-776B-B432-51D7-FFBAB18F6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None/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Leukemi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samlingsnamn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flera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olika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cancersjukdomar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benmärgen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blodet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bildas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8C7E1-9DEB-74BC-F20E-2F8B2D289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3758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959A5-253C-E3B8-9A9C-D2CFBDD0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C74AD-A90E-EE45-889E-FDCD06934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2E04C-D100-230C-D6BB-C6CC275F7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None/>
            </a:pP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Stamcellsdonation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Blodbildande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benmärgen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ger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upphov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till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typer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blodkroppar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Överföring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sådana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från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donator till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patient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kallas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allogen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stamcellstransplantation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C6331-FE93-6BD1-A277-01447B51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7957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8A1CE-4855-8B6E-315E-79B69C08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23167-96DF-A277-DD76-5B279855D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B977D-EAFC-0695-8346-73B3AE758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HLA-</a:t>
            </a:r>
            <a:r>
              <a:rPr lang="en-GB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markörer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på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cellerna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fungerar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ungefär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"ID-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kort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talar om för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immunförsvaret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vilka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tillhör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kroppen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vilka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inkräktare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virus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eller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bakterier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Kombinationen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dessa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markörer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avgör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vilken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HLA-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HLA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förekommer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mycket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mängd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varianter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utgöra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hinder vid transplantation. HLA-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något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ärver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föräldrar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finns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dag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miljoner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olika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kombinationer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I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genomsnitt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är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chansen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två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syskon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samma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HLA 25%.</a:t>
            </a:r>
            <a:endParaRPr lang="en-GB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24267-8A07-4EB3-0306-CD5231F64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3203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3A99-9B7B-8646-B1A2-84DD4CCCCA8A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5540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DE64-CABE-E113-2D9A-7E4166A62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6FBDC-7508-D5F8-62EE-4A1BE67D1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6D204-B24C-1C0C-816F-B438C167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6886-69EB-1E50-448C-13227AA64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82922-1224-EB69-45B9-B4547C2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17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55C8-C7E5-59EC-F961-EABB6EB7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A5549-83F2-18A7-4FEA-D2F979E06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75807-D54A-71D4-2FC6-E355CCCFF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D72E-C8B0-C1CB-B3FE-2DF7DF27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3E68B-238B-43BB-F8C8-A58E6D43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247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9C51F-4E1E-0533-8C8E-11D63FC5B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8523D-6C92-7403-5C48-4EFF0D344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9CF76-1620-E4D5-3988-1E3A0F68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D9687-EBED-91BE-3BB8-1C981B73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9EBD3-975B-8183-3C53-B62E607B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5987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DF45-FB2F-54E2-C882-2CD462AC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ADF34-87F1-1532-D270-3F926F967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32832-59EB-E087-0E07-55BE964D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2D2DA-D72C-6B57-2183-0A7A9D1D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057EE-6D2E-894D-927F-32085F2D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6567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C5CA-5BB7-B79E-2860-BA9B2550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273BA-B418-2B9D-C1D3-D2FEABE0C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77634-76FB-7C08-0352-C12A5ACC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C3C15-32FB-07D1-ACB9-C9B5BEA0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A2C73-B43A-8132-C1B9-4EB914A5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6930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0DB2-45D0-8990-3898-808A448D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FD082-577B-3C2D-600E-92C829CDA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918F7-2C3B-6021-92BC-A4ACCFEEB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9C9B9-BD5A-72A0-8E42-988FD49F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F1232-DC43-073A-F9CF-E5121715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917C1-1E70-EE8D-6EBD-B3C6328F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312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2B1B-0850-4D8E-81EC-71BF94D8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80689-8FFC-8CAD-0AAD-7E85C05D5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32FD-B21D-1E66-8523-C23C01DBA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DF27C-9C84-0970-26EC-AFA7D8A95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3E784-45D7-6B77-DE96-5F7AC2B98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C0B14-53CE-882D-4FCC-86168BB4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03D5BD-C851-63F4-1C42-E1D7AA37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284B8-BB2C-49CF-FD97-545EB06A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4033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151E-F919-89D2-FB3B-E7599F9E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591F0-06D7-8A7D-72D4-F49B5D4D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04A2D-0E01-D00E-3737-CB3A8D61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D67FE-68A9-9319-9A2B-10E8BD64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4595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A45FE-DE9C-5D35-A2E7-08D3C9CF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626DB-A01D-3B1A-A8FC-99A70CA5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29C3C-1DC2-17C7-4A80-E94F51F6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2588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A608-28C1-D202-1372-ACC7BDDE8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9B0B3-E0C0-A40B-7D7A-508980623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6EAC-E643-CB82-4222-342C79B95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0F707-D218-906C-AAD7-26DA1932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3F005-B0D6-E467-3E04-FCAC6C3B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8C0CB-B1E7-36DD-DEDF-5A2364DE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9775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49B-BDE9-769E-AF55-7622FB8C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BF58B-8C77-A040-5A62-5BB365708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284D8-8B78-6299-5916-4FEE10252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F73E6-BADE-4FE8-8035-A5B551889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F5761-5629-D7F4-E023-1EA62CC50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6E078-D4CB-3397-66FE-3652069C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2700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9F065-56E9-C6AB-797A-608E463A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EE8EF-6479-E83A-3547-68E015492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1044D-60A4-1348-ACCC-281627F64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5E607-6AA3-374D-98D1-B7696C4E4A63}" type="datetimeFigureOut">
              <a:rPr lang="en-SE" smtClean="0"/>
              <a:t>2025-05-14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A16A7-8FD5-8C6D-9BE4-BEC8C43D5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DBA83-A26C-40D5-A503-666B0CD3C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84421-ECDA-1E43-8EF8-0515C85E28F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218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D4C10-5F77-06EF-5D14-60285A41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604AA3-D6F8-868B-8774-84597C71D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3DE">
                <a:alpha val="41889"/>
              </a:srgbClr>
            </a:gs>
            <a:gs pos="78000">
              <a:schemeClr val="bg1">
                <a:lumMod val="39000"/>
                <a:lumOff val="61000"/>
              </a:schemeClr>
            </a:gs>
            <a:gs pos="100000">
              <a:srgbClr val="EB5E4C">
                <a:lumMod val="27264"/>
                <a:lumOff val="72736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F38BD-7AA3-BB68-D2D7-FA32EE2A8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640BBA-3A92-6061-7F92-EFED29525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E3DE">
                  <a:alpha val="41889"/>
                </a:srgbClr>
              </a:gs>
              <a:gs pos="50000">
                <a:schemeClr val="bg1">
                  <a:lumMod val="39000"/>
                  <a:lumOff val="61000"/>
                </a:schemeClr>
              </a:gs>
              <a:gs pos="100000">
                <a:srgbClr val="EB5E4C">
                  <a:lumMod val="27264"/>
                  <a:lumOff val="72736"/>
                </a:srgbClr>
              </a:gs>
            </a:gsLst>
            <a:path path="circle">
              <a:fillToRect t="100000" r="100000"/>
            </a:path>
          </a:gradFill>
        </p:spPr>
      </p:pic>
    </p:spTree>
    <p:extLst>
      <p:ext uri="{BB962C8B-B14F-4D97-AF65-F5344CB8AC3E}">
        <p14:creationId xmlns:p14="http://schemas.microsoft.com/office/powerpoint/2010/main" val="3211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8E1DF"/>
            </a:gs>
            <a:gs pos="15000">
              <a:schemeClr val="bg1">
                <a:lumMod val="95000"/>
              </a:schemeClr>
            </a:gs>
            <a:gs pos="43000">
              <a:schemeClr val="accent2">
                <a:lumMod val="20000"/>
                <a:lumOff val="80000"/>
              </a:schemeClr>
            </a:gs>
            <a:gs pos="100000">
              <a:srgbClr val="EB5E4C">
                <a:lumMod val="22561"/>
                <a:lumOff val="77439"/>
              </a:srgb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DDA70F-AEB5-1583-7EC8-87A9ACFAD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A4CA2-DB37-C5C7-C7EF-B5C505555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" name="Rounded Rectangle 5">
            <a:extLst>
              <a:ext uri="{FF2B5EF4-FFF2-40B4-BE49-F238E27FC236}">
                <a16:creationId xmlns:a16="http://schemas.microsoft.com/office/drawing/2014/main" id="{76F80E44-D3FD-E40C-5ABD-3EA2B93DDFAC}"/>
              </a:ext>
            </a:extLst>
          </p:cNvPr>
          <p:cNvSpPr/>
          <p:nvPr/>
        </p:nvSpPr>
        <p:spPr>
          <a:xfrm>
            <a:off x="5299138" y="5880964"/>
            <a:ext cx="1593722" cy="584257"/>
          </a:xfrm>
          <a:prstGeom prst="roundRect">
            <a:avLst/>
          </a:prstGeom>
          <a:ln>
            <a:solidFill>
              <a:srgbClr val="EB5E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7BF1E-FF72-EF66-BBB7-9BFB2FA5E3D4}"/>
              </a:ext>
            </a:extLst>
          </p:cNvPr>
          <p:cNvSpPr txBox="1"/>
          <p:nvPr/>
        </p:nvSpPr>
        <p:spPr>
          <a:xfrm>
            <a:off x="5035377" y="5973037"/>
            <a:ext cx="212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u="none" strike="noStrike" dirty="0" err="1">
                <a:solidFill>
                  <a:srgbClr val="EB5E4C"/>
                </a:solidFill>
                <a:effectLst/>
                <a:latin typeface="Arial" panose="020B0604020202020204" pitchFamily="34" charset="0"/>
              </a:rPr>
              <a:t>Stamcell</a:t>
            </a:r>
            <a:endParaRPr lang="en-SE" sz="2000" dirty="0">
              <a:solidFill>
                <a:srgbClr val="EB5E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8E1DF">
                <a:lumMod val="78000"/>
                <a:lumOff val="22000"/>
              </a:srgbClr>
            </a:gs>
            <a:gs pos="61000">
              <a:srgbClr val="EB5E4C">
                <a:lumMod val="27000"/>
                <a:lumOff val="73000"/>
              </a:srgb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8B736-F8FB-D25B-B702-02640B1E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ounded Rectangle 6">
            <a:extLst>
              <a:ext uri="{FF2B5EF4-FFF2-40B4-BE49-F238E27FC236}">
                <a16:creationId xmlns:a16="http://schemas.microsoft.com/office/drawing/2014/main" id="{2D3F409A-45F1-953A-0305-98DB892AF018}"/>
              </a:ext>
            </a:extLst>
          </p:cNvPr>
          <p:cNvSpPr/>
          <p:nvPr/>
        </p:nvSpPr>
        <p:spPr>
          <a:xfrm>
            <a:off x="353704" y="5947318"/>
            <a:ext cx="1936241" cy="584257"/>
          </a:xfrm>
          <a:prstGeom prst="roundRect">
            <a:avLst/>
          </a:prstGeom>
          <a:ln>
            <a:solidFill>
              <a:srgbClr val="EB5E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9F2B3-23B6-BCF0-BCCF-56AD1BCF4EEA}"/>
              </a:ext>
            </a:extLst>
          </p:cNvPr>
          <p:cNvSpPr txBox="1"/>
          <p:nvPr/>
        </p:nvSpPr>
        <p:spPr>
          <a:xfrm>
            <a:off x="-95602" y="6039391"/>
            <a:ext cx="283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u="none" strike="noStrike" dirty="0" err="1">
                <a:solidFill>
                  <a:srgbClr val="EB5E4C"/>
                </a:solidFill>
                <a:effectLst/>
                <a:latin typeface="Arial" panose="020B0604020202020204" pitchFamily="34" charset="0"/>
              </a:rPr>
              <a:t>Blodstamcell</a:t>
            </a:r>
            <a:endParaRPr lang="en-SE" sz="2000" dirty="0">
              <a:solidFill>
                <a:srgbClr val="EB5E4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AE9D4-8D8D-5903-7040-1E3CA0C8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2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F6C1BA"/>
            </a:gs>
            <a:gs pos="0">
              <a:srgbClr val="F8E1DF">
                <a:lumMod val="53189"/>
                <a:lumOff val="46811"/>
              </a:srgbClr>
            </a:gs>
            <a:gs pos="100000">
              <a:srgbClr val="EB5E4C">
                <a:lumMod val="81348"/>
                <a:lumOff val="18652"/>
              </a:srgb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5AB66-0AA7-40CF-2661-2737E3DB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1900466-1422-7F45-DA5B-1701FBCE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5E4C">
                <a:alpha val="48107"/>
              </a:srgbClr>
            </a:gs>
            <a:gs pos="51000">
              <a:srgbClr val="FFE3DE">
                <a:alpha val="0"/>
              </a:srgbClr>
            </a:gs>
            <a:gs pos="100000">
              <a:schemeClr val="bg2">
                <a:lumMod val="19000"/>
              </a:schemeClr>
            </a:gs>
          </a:gsLst>
          <a:lin ang="21594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7448A6-723D-6C3D-95E4-E4CFD288B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64751E-2A41-3612-0DD9-B1CF857CCC23}"/>
              </a:ext>
            </a:extLst>
          </p:cNvPr>
          <p:cNvSpPr/>
          <p:nvPr/>
        </p:nvSpPr>
        <p:spPr>
          <a:xfrm>
            <a:off x="5299138" y="5778091"/>
            <a:ext cx="1593722" cy="584257"/>
          </a:xfrm>
          <a:prstGeom prst="roundRect">
            <a:avLst/>
          </a:prstGeom>
          <a:solidFill>
            <a:srgbClr val="F8E1DF"/>
          </a:solidFill>
          <a:ln>
            <a:solidFill>
              <a:srgbClr val="EB5E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5762B-9C1C-0C44-DBA0-B6C8CE8E3778}"/>
              </a:ext>
            </a:extLst>
          </p:cNvPr>
          <p:cNvSpPr txBox="1"/>
          <p:nvPr/>
        </p:nvSpPr>
        <p:spPr>
          <a:xfrm>
            <a:off x="5035377" y="5870394"/>
            <a:ext cx="212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Leukemi</a:t>
            </a:r>
            <a:endParaRPr lang="en-SE" sz="2000" dirty="0">
              <a:solidFill>
                <a:srgbClr val="EB5E4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4AE97-95BE-CDB1-863E-1EEAAA25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5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8E1DF"/>
            </a:gs>
            <a:gs pos="43000">
              <a:schemeClr val="accent2">
                <a:lumMod val="20000"/>
                <a:lumOff val="80000"/>
                <a:alpha val="36595"/>
              </a:schemeClr>
            </a:gs>
            <a:gs pos="100000">
              <a:srgbClr val="EB5E4C">
                <a:lumMod val="26000"/>
                <a:lumOff val="74000"/>
                <a:alpha val="75000"/>
              </a:srgb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81C5D-EFFA-2EB9-5CCD-4A3A322FB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E93A7E-1B72-3080-BC8C-507F61DEBA5B}"/>
              </a:ext>
            </a:extLst>
          </p:cNvPr>
          <p:cNvSpPr/>
          <p:nvPr/>
        </p:nvSpPr>
        <p:spPr>
          <a:xfrm>
            <a:off x="4692878" y="6008676"/>
            <a:ext cx="2806244" cy="584257"/>
          </a:xfrm>
          <a:prstGeom prst="roundRect">
            <a:avLst/>
          </a:prstGeom>
          <a:solidFill>
            <a:srgbClr val="FFE3DE"/>
          </a:solidFill>
          <a:ln>
            <a:solidFill>
              <a:srgbClr val="EB5E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6A5ED-7837-984A-D4B0-B622D373B65B}"/>
              </a:ext>
            </a:extLst>
          </p:cNvPr>
          <p:cNvSpPr txBox="1"/>
          <p:nvPr/>
        </p:nvSpPr>
        <p:spPr>
          <a:xfrm>
            <a:off x="4199237" y="6100749"/>
            <a:ext cx="379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u="none" strike="noStrike" dirty="0" err="1">
                <a:solidFill>
                  <a:srgbClr val="EB5E4C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Stamcellsdonation</a:t>
            </a:r>
            <a:endParaRPr lang="en-SE" sz="2000" dirty="0">
              <a:solidFill>
                <a:srgbClr val="EB5E4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604B4-3FB4-FC76-10A2-6EC72CA9C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57" y="234180"/>
            <a:ext cx="10102084" cy="56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8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8E1DF"/>
            </a:gs>
            <a:gs pos="43000">
              <a:schemeClr val="accent2">
                <a:lumMod val="20000"/>
                <a:lumOff val="80000"/>
                <a:alpha val="36595"/>
              </a:schemeClr>
            </a:gs>
            <a:gs pos="100000">
              <a:srgbClr val="EB5E4C">
                <a:lumMod val="26000"/>
                <a:lumOff val="74000"/>
                <a:alpha val="75000"/>
              </a:srgb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BE61D-2279-065E-4300-FA1C46FB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">
            <a:extLst>
              <a:ext uri="{FF2B5EF4-FFF2-40B4-BE49-F238E27FC236}">
                <a16:creationId xmlns:a16="http://schemas.microsoft.com/office/drawing/2014/main" id="{059CB35E-EA63-096F-20BE-53B9C8244334}"/>
              </a:ext>
            </a:extLst>
          </p:cNvPr>
          <p:cNvSpPr/>
          <p:nvPr/>
        </p:nvSpPr>
        <p:spPr>
          <a:xfrm>
            <a:off x="5375975" y="5754758"/>
            <a:ext cx="1440047" cy="584257"/>
          </a:xfrm>
          <a:prstGeom prst="roundRect">
            <a:avLst/>
          </a:prstGeom>
          <a:ln>
            <a:solidFill>
              <a:srgbClr val="EB5E4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1F55E-B794-1887-6E04-1414A9C25C4B}"/>
              </a:ext>
            </a:extLst>
          </p:cNvPr>
          <p:cNvSpPr txBox="1"/>
          <p:nvPr/>
        </p:nvSpPr>
        <p:spPr>
          <a:xfrm>
            <a:off x="5375975" y="5846831"/>
            <a:ext cx="1440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u="none" strike="noStrike" dirty="0">
                <a:solidFill>
                  <a:srgbClr val="EB5E4C"/>
                </a:solidFill>
                <a:effectLst/>
                <a:latin typeface="Arial" panose="020B0604020202020204" pitchFamily="34" charset="0"/>
              </a:rPr>
              <a:t>HLA-</a:t>
            </a:r>
            <a:r>
              <a:rPr lang="en-GB" sz="2000" b="1" i="0" u="none" strike="noStrike" dirty="0" err="1">
                <a:solidFill>
                  <a:srgbClr val="EB5E4C"/>
                </a:solidFill>
                <a:effectLst/>
                <a:latin typeface="Arial" panose="020B0604020202020204" pitchFamily="34" charset="0"/>
              </a:rPr>
              <a:t>typ</a:t>
            </a:r>
            <a:endParaRPr lang="en-SE" sz="2000" dirty="0">
              <a:solidFill>
                <a:srgbClr val="EB5E4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20EE0-16DC-BCE4-0CB6-2256D6269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3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AA2A3-4974-B867-B244-55346493E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0" r="2340" b="4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80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229</Words>
  <Application>Microsoft Macintosh PowerPoint</Application>
  <PresentationFormat>Widescreen</PresentationFormat>
  <Paragraphs>21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Open Sans</vt:lpstr>
      <vt:lpstr>Slack-Lato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Alina Lindgardh</dc:creator>
  <cp:lastModifiedBy>Rebecka Häggblom</cp:lastModifiedBy>
  <cp:revision>52</cp:revision>
  <dcterms:created xsi:type="dcterms:W3CDTF">2025-01-09T14:37:27Z</dcterms:created>
  <dcterms:modified xsi:type="dcterms:W3CDTF">2025-05-14T08:51:08Z</dcterms:modified>
</cp:coreProperties>
</file>